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9" r:id="rId5"/>
    <p:sldId id="280" r:id="rId6"/>
    <p:sldId id="274" r:id="rId7"/>
    <p:sldId id="270" r:id="rId8"/>
    <p:sldId id="263" r:id="rId9"/>
    <p:sldId id="264" r:id="rId10"/>
    <p:sldId id="267" r:id="rId11"/>
    <p:sldId id="265" r:id="rId12"/>
    <p:sldId id="268" r:id="rId13"/>
    <p:sldId id="277" r:id="rId14"/>
    <p:sldId id="262"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59CB9629-6F21-478D-B718-97A0098A8F29}" type="datetimeFigureOut">
              <a:rPr lang="es-ES" smtClean="0"/>
              <a:t>17/05/2021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354454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CB9629-6F21-478D-B718-97A0098A8F29}" type="datetimeFigureOut">
              <a:rPr lang="es-ES" smtClean="0"/>
              <a:t>17/05/2021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19070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CB9629-6F21-478D-B718-97A0098A8F29}" type="datetimeFigureOut">
              <a:rPr lang="es-ES" smtClean="0"/>
              <a:t>17/05/2021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126057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CB9629-6F21-478D-B718-97A0098A8F29}" type="datetimeFigureOut">
              <a:rPr lang="es-ES" smtClean="0"/>
              <a:t>17/05/2021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218936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9CB9629-6F21-478D-B718-97A0098A8F29}" type="datetimeFigureOut">
              <a:rPr lang="es-ES" smtClean="0"/>
              <a:t>17/05/2021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198443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9CB9629-6F21-478D-B718-97A0098A8F29}" type="datetimeFigureOut">
              <a:rPr lang="es-ES" smtClean="0"/>
              <a:t>17/05/2021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1342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9CB9629-6F21-478D-B718-97A0098A8F29}" type="datetimeFigureOut">
              <a:rPr lang="es-ES" smtClean="0"/>
              <a:t>17/05/2021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310484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9CB9629-6F21-478D-B718-97A0098A8F29}" type="datetimeFigureOut">
              <a:rPr lang="es-ES" smtClean="0"/>
              <a:t>17/05/2021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40010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CB9629-6F21-478D-B718-97A0098A8F29}" type="datetimeFigureOut">
              <a:rPr lang="es-ES" smtClean="0"/>
              <a:t>17/05/2021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363253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9CB9629-6F21-478D-B718-97A0098A8F29}" type="datetimeFigureOut">
              <a:rPr lang="es-ES" smtClean="0"/>
              <a:t>17/05/2021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334664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9CB9629-6F21-478D-B718-97A0098A8F29}" type="datetimeFigureOut">
              <a:rPr lang="es-ES" smtClean="0"/>
              <a:t>17/05/2021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043382-B29B-4EBB-92D8-CF2F3604D11B}" type="slidenum">
              <a:rPr lang="es-ES" smtClean="0"/>
              <a:t>‹Nº›</a:t>
            </a:fld>
            <a:endParaRPr lang="es-ES"/>
          </a:p>
        </p:txBody>
      </p:sp>
    </p:spTree>
    <p:extLst>
      <p:ext uri="{BB962C8B-B14F-4D97-AF65-F5344CB8AC3E}">
        <p14:creationId xmlns:p14="http://schemas.microsoft.com/office/powerpoint/2010/main" val="239286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B9629-6F21-478D-B718-97A0098A8F29}" type="datetimeFigureOut">
              <a:rPr lang="es-ES" smtClean="0"/>
              <a:t>17/05/2021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43382-B29B-4EBB-92D8-CF2F3604D11B}" type="slidenum">
              <a:rPr lang="es-ES" smtClean="0"/>
              <a:t>‹Nº›</a:t>
            </a:fld>
            <a:endParaRPr lang="es-ES"/>
          </a:p>
        </p:txBody>
      </p:sp>
    </p:spTree>
    <p:extLst>
      <p:ext uri="{BB962C8B-B14F-4D97-AF65-F5344CB8AC3E}">
        <p14:creationId xmlns:p14="http://schemas.microsoft.com/office/powerpoint/2010/main" val="297634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 "/>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69" t="4385" r="11865" b="8922"/>
          <a:stretch/>
        </p:blipFill>
        <p:spPr bwMode="auto">
          <a:xfrm>
            <a:off x="7025639" y="782471"/>
            <a:ext cx="4299857" cy="514239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560319" y="2911506"/>
            <a:ext cx="5795555" cy="884329"/>
          </a:xfrm>
        </p:spPr>
        <p:txBody>
          <a:bodyPr>
            <a:normAutofit fontScale="90000"/>
          </a:bodyPr>
          <a:lstStyle/>
          <a:p>
            <a:r>
              <a:rPr lang="es-ES" b="1" dirty="0" smtClean="0">
                <a:latin typeface="MV Boli" panose="02000500030200090000" pitchFamily="2" charset="0"/>
                <a:cs typeface="MV Boli" panose="02000500030200090000" pitchFamily="2" charset="0"/>
              </a:rPr>
              <a:t>ADICCIONES</a:t>
            </a:r>
            <a:endParaRPr lang="es-ES" b="1" dirty="0">
              <a:latin typeface="MV Boli" panose="02000500030200090000" pitchFamily="2" charset="0"/>
              <a:cs typeface="MV Boli" panose="02000500030200090000" pitchFamily="2" charset="0"/>
            </a:endParaRPr>
          </a:p>
        </p:txBody>
      </p:sp>
      <p:pic>
        <p:nvPicPr>
          <p:cNvPr id="4" name="Imagen 3"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579782" y="218956"/>
            <a:ext cx="1235956" cy="1369376"/>
          </a:xfrm>
          <a:prstGeom prst="rect">
            <a:avLst/>
          </a:prstGeom>
          <a:noFill/>
          <a:ln>
            <a:noFill/>
          </a:ln>
          <a:extLst>
            <a:ext uri="{53640926-AAD7-44D8-BBD7-CCE9431645EC}">
              <a14:shadowObscured xmlns:a14="http://schemas.microsoft.com/office/drawing/2010/main"/>
            </a:ext>
          </a:extLst>
        </p:spPr>
      </p:pic>
      <p:sp>
        <p:nvSpPr>
          <p:cNvPr id="7" name="Subtítulo 2"/>
          <p:cNvSpPr txBox="1">
            <a:spLocks/>
          </p:cNvSpPr>
          <p:nvPr/>
        </p:nvSpPr>
        <p:spPr>
          <a:xfrm>
            <a:off x="7393577" y="6061165"/>
            <a:ext cx="4541519" cy="5551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mtClean="0">
                <a:latin typeface="Ink Free" panose="03080402000500000000" pitchFamily="66" charset="0"/>
              </a:rPr>
              <a:t>Departamento Psicoeducativo</a:t>
            </a:r>
            <a:endParaRPr lang="es-ES" dirty="0">
              <a:latin typeface="Ink Free" panose="03080402000500000000" pitchFamily="66" charset="0"/>
            </a:endParaRPr>
          </a:p>
        </p:txBody>
      </p:sp>
    </p:spTree>
    <p:extLst>
      <p:ext uri="{BB962C8B-B14F-4D97-AF65-F5344CB8AC3E}">
        <p14:creationId xmlns:p14="http://schemas.microsoft.com/office/powerpoint/2010/main" val="318999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8068" y="404948"/>
            <a:ext cx="7500257" cy="1298802"/>
          </a:xfrm>
        </p:spPr>
        <p:txBody>
          <a:bodyPr/>
          <a:lstStyle/>
          <a:p>
            <a:r>
              <a:rPr lang="es-ES" dirty="0" smtClean="0"/>
              <a:t>Componentes del Cigarrillo</a:t>
            </a:r>
            <a:endParaRPr lang="es-ES" dirty="0"/>
          </a:p>
        </p:txBody>
      </p:sp>
      <p:pic>
        <p:nvPicPr>
          <p:cNvPr id="9218" name="Picture 2" descr="Por si no lo sabías, aquí te dejamos los componentes del cigarro. Este puede ser tu año de dejar de fumar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337" b="7529"/>
          <a:stretch/>
        </p:blipFill>
        <p:spPr bwMode="auto">
          <a:xfrm>
            <a:off x="2861762" y="1582698"/>
            <a:ext cx="7146563" cy="42302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03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6366" y="202504"/>
            <a:ext cx="9825446" cy="1150166"/>
          </a:xfrm>
        </p:spPr>
        <p:txBody>
          <a:bodyPr>
            <a:normAutofit fontScale="90000"/>
          </a:bodyPr>
          <a:lstStyle/>
          <a:p>
            <a:r>
              <a:rPr lang="es-ES" b="1" i="1" dirty="0" smtClean="0">
                <a:latin typeface="MV Boli" panose="02000500030200090000" pitchFamily="2" charset="0"/>
                <a:cs typeface="MV Boli" panose="02000500030200090000" pitchFamily="2" charset="0"/>
              </a:rPr>
              <a:t>Las Adicciones destruyen nuestra vida</a:t>
            </a:r>
            <a:endParaRPr lang="es-ES" b="1" i="1" dirty="0">
              <a:latin typeface="MV Boli" panose="02000500030200090000" pitchFamily="2" charset="0"/>
              <a:cs typeface="MV Boli" panose="02000500030200090000" pitchFamily="2" charset="0"/>
            </a:endParaRPr>
          </a:p>
        </p:txBody>
      </p:sp>
      <p:pic>
        <p:nvPicPr>
          <p:cNvPr id="3076" name="Picture 4" descr="https://aulaciclo3.files.wordpress.com/2016/01/c-nat-sh-6-las-adicciones-destruyen-nuestra-vida-web.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669" t="13098" r="2052" b="36644"/>
          <a:stretch/>
        </p:blipFill>
        <p:spPr bwMode="auto">
          <a:xfrm>
            <a:off x="2155371" y="1210514"/>
            <a:ext cx="6921393" cy="535165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1373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4966" y="354223"/>
            <a:ext cx="9825446" cy="1150166"/>
          </a:xfrm>
        </p:spPr>
        <p:txBody>
          <a:bodyPr>
            <a:normAutofit/>
          </a:bodyPr>
          <a:lstStyle/>
          <a:p>
            <a:r>
              <a:rPr lang="es-ES" b="1" i="1" dirty="0" smtClean="0">
                <a:latin typeface="MV Boli" panose="02000500030200090000" pitchFamily="2" charset="0"/>
                <a:cs typeface="MV Boli" panose="02000500030200090000" pitchFamily="2" charset="0"/>
              </a:rPr>
              <a:t>Seguridad en redes sociales</a:t>
            </a:r>
            <a:endParaRPr lang="es-ES" b="1" i="1" dirty="0">
              <a:latin typeface="MV Boli" panose="02000500030200090000" pitchFamily="2" charset="0"/>
              <a:cs typeface="MV Boli" panose="02000500030200090000" pitchFamily="2" charset="0"/>
            </a:endParaRPr>
          </a:p>
        </p:txBody>
      </p:sp>
      <p:pic>
        <p:nvPicPr>
          <p:cNvPr id="3076" name="Picture 4" descr="https://aulaciclo3.files.wordpress.com/2016/01/c-nat-sh-6-las-adicciones-destruyen-nuestra-vida-web.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669" t="63182" r="2591" b="4598"/>
          <a:stretch/>
        </p:blipFill>
        <p:spPr bwMode="auto">
          <a:xfrm>
            <a:off x="2765463" y="1519797"/>
            <a:ext cx="6687819" cy="445069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8908869" y="5747657"/>
            <a:ext cx="544413" cy="22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6250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69869" y="625383"/>
            <a:ext cx="7053399" cy="5670913"/>
          </a:xfrm>
          <a:prstGeom prst="rect">
            <a:avLst/>
          </a:prstGeom>
        </p:spPr>
      </p:pic>
      <p:pic>
        <p:nvPicPr>
          <p:cNvPr id="4" name="Imagen 3"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pic>
        <p:nvPicPr>
          <p:cNvPr id="4098" name="Picture 2" descr="Bienvenidos a nuestro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576" y="757646"/>
            <a:ext cx="1263231" cy="112287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and print-Explored    Its our individuality ,There are 6.5 billion people are in face of the earth and no two fingerprints are same ...  Got inspired by this video and done this  www.youtube.com/watch?v=kIY0yZk6Fbo"/>
          <p:cNvPicPr>
            <a:picLocks noChangeAspect="1" noChangeArrowheads="1"/>
          </p:cNvPicPr>
          <p:nvPr/>
        </p:nvPicPr>
        <p:blipFill rotWithShape="1">
          <a:blip r:embed="rId2">
            <a:clrChange>
              <a:clrFrom>
                <a:srgbClr val="F8F8F8"/>
              </a:clrFrom>
              <a:clrTo>
                <a:srgbClr val="F8F8F8">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4612" t="7878" r="8792" b="8453"/>
          <a:stretch/>
        </p:blipFill>
        <p:spPr bwMode="auto">
          <a:xfrm>
            <a:off x="3557397" y="414898"/>
            <a:ext cx="6254982" cy="568395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866604" y="2241474"/>
            <a:ext cx="5175069" cy="3310240"/>
          </a:xfrm>
        </p:spPr>
        <p:txBody>
          <a:bodyPr>
            <a:noAutofit/>
          </a:bodyPr>
          <a:lstStyle/>
          <a:p>
            <a:r>
              <a:rPr lang="es-ES" sz="4800" b="1" i="1" dirty="0" smtClean="0">
                <a:latin typeface="MV Boli" panose="02000500030200090000" pitchFamily="2" charset="0"/>
                <a:cs typeface="MV Boli" panose="02000500030200090000" pitchFamily="2" charset="0"/>
              </a:rPr>
              <a:t>Las adicciones te alejan de lo más importante…</a:t>
            </a:r>
            <a:br>
              <a:rPr lang="es-ES" sz="4800" b="1" i="1" dirty="0" smtClean="0">
                <a:latin typeface="MV Boli" panose="02000500030200090000" pitchFamily="2" charset="0"/>
                <a:cs typeface="MV Boli" panose="02000500030200090000" pitchFamily="2" charset="0"/>
              </a:rPr>
            </a:br>
            <a:r>
              <a:rPr lang="es-ES" sz="4800" b="1" i="1" dirty="0">
                <a:latin typeface="MV Boli" panose="02000500030200090000" pitchFamily="2" charset="0"/>
                <a:cs typeface="MV Boli" panose="02000500030200090000" pitchFamily="2" charset="0"/>
              </a:rPr>
              <a:t/>
            </a:r>
            <a:br>
              <a:rPr lang="es-ES" sz="4800" b="1" i="1" dirty="0">
                <a:latin typeface="MV Boli" panose="02000500030200090000" pitchFamily="2" charset="0"/>
                <a:cs typeface="MV Boli" panose="02000500030200090000" pitchFamily="2" charset="0"/>
              </a:rPr>
            </a:br>
            <a:r>
              <a:rPr lang="es-ES" sz="4800" b="1" i="1" dirty="0" smtClean="0">
                <a:latin typeface="MV Boli" panose="02000500030200090000" pitchFamily="2" charset="0"/>
                <a:cs typeface="MV Boli" panose="02000500030200090000" pitchFamily="2" charset="0"/>
              </a:rPr>
              <a:t>… Tú Mismo</a:t>
            </a:r>
            <a:endParaRPr lang="es-ES" sz="4800" b="1" i="1" dirty="0">
              <a:latin typeface="MV Boli" panose="02000500030200090000" pitchFamily="2" charset="0"/>
              <a:cs typeface="MV Boli" panose="02000500030200090000" pitchFamily="2" charset="0"/>
            </a:endParaRPr>
          </a:p>
        </p:txBody>
      </p:sp>
      <p:pic>
        <p:nvPicPr>
          <p:cNvPr id="3" name="Imagen 2"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412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207" t="3920" r="11224" b="14865"/>
          <a:stretch/>
        </p:blipFill>
        <p:spPr bwMode="auto">
          <a:xfrm>
            <a:off x="1658981" y="778645"/>
            <a:ext cx="9577253" cy="60793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455817" y="194222"/>
            <a:ext cx="9159240" cy="888909"/>
          </a:xfrm>
        </p:spPr>
        <p:txBody>
          <a:bodyPr/>
          <a:lstStyle/>
          <a:p>
            <a:pPr algn="ctr"/>
            <a:r>
              <a:rPr lang="es-ES" dirty="0" smtClean="0">
                <a:latin typeface="MV Boli" panose="02000500030200090000" pitchFamily="2" charset="0"/>
                <a:cs typeface="MV Boli" panose="02000500030200090000" pitchFamily="2" charset="0"/>
              </a:rPr>
              <a:t>¿Qué es una Adicción?</a:t>
            </a:r>
            <a:endParaRPr lang="es-ES" dirty="0">
              <a:latin typeface="MV Boli" panose="02000500030200090000" pitchFamily="2" charset="0"/>
              <a:cs typeface="MV Boli" panose="02000500030200090000" pitchFamily="2" charset="0"/>
            </a:endParaRPr>
          </a:p>
        </p:txBody>
      </p:sp>
      <p:pic>
        <p:nvPicPr>
          <p:cNvPr id="4" name="Imagen 3"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1946366" y="2894034"/>
            <a:ext cx="3749040" cy="1754326"/>
          </a:xfrm>
          <a:prstGeom prst="rect">
            <a:avLst/>
          </a:prstGeom>
        </p:spPr>
        <p:txBody>
          <a:bodyPr wrap="square">
            <a:spAutoFit/>
          </a:bodyPr>
          <a:lstStyle/>
          <a:p>
            <a:pPr algn="ctr"/>
            <a:r>
              <a:rPr lang="es-ES" dirty="0">
                <a:solidFill>
                  <a:srgbClr val="333333"/>
                </a:solidFill>
                <a:latin typeface="Catamaran"/>
              </a:rPr>
              <a:t>consiste en el </a:t>
            </a:r>
            <a:r>
              <a:rPr lang="es-ES" b="1" dirty="0">
                <a:solidFill>
                  <a:srgbClr val="333333"/>
                </a:solidFill>
                <a:latin typeface="Catamaran"/>
              </a:rPr>
              <a:t>consumo repetido de sustancias psicoactivas</a:t>
            </a:r>
            <a:r>
              <a:rPr lang="es-ES" dirty="0">
                <a:solidFill>
                  <a:srgbClr val="333333"/>
                </a:solidFill>
                <a:latin typeface="Catamaran"/>
              </a:rPr>
              <a:t> que causan en el consumidor un </a:t>
            </a:r>
            <a:r>
              <a:rPr lang="es-ES" b="1" dirty="0">
                <a:solidFill>
                  <a:srgbClr val="333333"/>
                </a:solidFill>
                <a:latin typeface="Catamaran"/>
              </a:rPr>
              <a:t>deseo compulsivo</a:t>
            </a:r>
            <a:r>
              <a:rPr lang="es-ES" dirty="0">
                <a:solidFill>
                  <a:srgbClr val="333333"/>
                </a:solidFill>
                <a:latin typeface="Catamaran"/>
              </a:rPr>
              <a:t> de consumir y una gran</a:t>
            </a:r>
            <a:r>
              <a:rPr lang="es-ES" b="1" dirty="0">
                <a:solidFill>
                  <a:srgbClr val="333333"/>
                </a:solidFill>
                <a:latin typeface="Catamaran"/>
              </a:rPr>
              <a:t> dificultad para interrumpir</a:t>
            </a:r>
            <a:r>
              <a:rPr lang="es-ES" dirty="0">
                <a:solidFill>
                  <a:srgbClr val="333333"/>
                </a:solidFill>
                <a:latin typeface="Catamaran"/>
              </a:rPr>
              <a:t> el consumo</a:t>
            </a:r>
            <a:endParaRPr lang="es-ES" dirty="0"/>
          </a:p>
        </p:txBody>
      </p:sp>
      <p:sp>
        <p:nvSpPr>
          <p:cNvPr id="9" name="Rectángulo 8"/>
          <p:cNvSpPr/>
          <p:nvPr/>
        </p:nvSpPr>
        <p:spPr>
          <a:xfrm>
            <a:off x="7280365" y="3909696"/>
            <a:ext cx="3431177" cy="1754326"/>
          </a:xfrm>
          <a:prstGeom prst="rect">
            <a:avLst/>
          </a:prstGeom>
        </p:spPr>
        <p:txBody>
          <a:bodyPr wrap="square">
            <a:spAutoFit/>
          </a:bodyPr>
          <a:lstStyle/>
          <a:p>
            <a:pPr algn="ctr"/>
            <a:r>
              <a:rPr lang="es-ES" b="1" dirty="0">
                <a:latin typeface="Helvetica" panose="020B0604020202020204" pitchFamily="34" charset="0"/>
              </a:rPr>
              <a:t>Los trastornos adictivos incluyen alcoholismo, las toxicomanías, el tabaquismo y las adicciones conductuales (juego, Internet).</a:t>
            </a:r>
            <a:endParaRPr lang="es-ES" b="1" dirty="0"/>
          </a:p>
        </p:txBody>
      </p:sp>
    </p:spTree>
    <p:extLst>
      <p:ext uri="{BB962C8B-B14F-4D97-AF65-F5344CB8AC3E}">
        <p14:creationId xmlns:p14="http://schemas.microsoft.com/office/powerpoint/2010/main" val="183812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9953" y="477099"/>
            <a:ext cx="6827521" cy="692966"/>
          </a:xfrm>
          <a:solidFill>
            <a:srgbClr val="C00000"/>
          </a:solidFill>
        </p:spPr>
        <p:txBody>
          <a:bodyPr>
            <a:normAutofit fontScale="90000"/>
          </a:bodyPr>
          <a:lstStyle/>
          <a:p>
            <a:pPr algn="ctr"/>
            <a:r>
              <a:rPr lang="es-ES" b="1" i="1" dirty="0" smtClean="0">
                <a:solidFill>
                  <a:schemeClr val="bg1"/>
                </a:solidFill>
                <a:latin typeface="MV Boli" panose="02000500030200090000" pitchFamily="2" charset="0"/>
                <a:cs typeface="MV Boli" panose="02000500030200090000" pitchFamily="2" charset="0"/>
              </a:rPr>
              <a:t>Síntomas Adicciones</a:t>
            </a:r>
            <a:endParaRPr lang="es-ES" b="1" i="1" dirty="0">
              <a:solidFill>
                <a:schemeClr val="bg1"/>
              </a:solidFill>
              <a:latin typeface="MV Boli" panose="02000500030200090000" pitchFamily="2" charset="0"/>
              <a:cs typeface="MV Boli" panose="02000500030200090000" pitchFamily="2" charset="0"/>
            </a:endParaRPr>
          </a:p>
        </p:txBody>
      </p:sp>
      <p:pic>
        <p:nvPicPr>
          <p:cNvPr id="4" name="Imagen 3" descr="C:\Users\pepe\Pictures\Screenshots\Captura de pantalla (154).png"/>
          <p:cNvPicPr/>
          <p:nvPr/>
        </p:nvPicPr>
        <p:blipFill rotWithShape="1">
          <a:blip r:embed="rId2"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2151017" y="3090289"/>
            <a:ext cx="2629989" cy="2132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smtClean="0">
                <a:latin typeface="+mn-lt"/>
                <a:cs typeface="MV Boli" panose="02000500030200090000" pitchFamily="2" charset="0"/>
              </a:rPr>
              <a:t>Pérdida del interés en cosas favoritas, tristeza intensa, nerviosismo o mal humor</a:t>
            </a:r>
            <a:endParaRPr lang="es-ES" sz="2400" dirty="0">
              <a:latin typeface="+mn-lt"/>
              <a:cs typeface="MV Boli" panose="02000500030200090000" pitchFamily="2" charset="0"/>
            </a:endParaRPr>
          </a:p>
        </p:txBody>
      </p:sp>
      <p:sp>
        <p:nvSpPr>
          <p:cNvPr id="7" name="Título 1"/>
          <p:cNvSpPr txBox="1">
            <a:spLocks/>
          </p:cNvSpPr>
          <p:nvPr/>
        </p:nvSpPr>
        <p:spPr>
          <a:xfrm>
            <a:off x="2151017" y="2316785"/>
            <a:ext cx="3126047" cy="6929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MV Boli" panose="02000500030200090000" pitchFamily="2" charset="0"/>
                <a:cs typeface="MV Boli" panose="02000500030200090000" pitchFamily="2" charset="0"/>
              </a:rPr>
              <a:t>Emociones</a:t>
            </a:r>
            <a:endParaRPr lang="es-ES" dirty="0">
              <a:latin typeface="MV Boli" panose="02000500030200090000" pitchFamily="2" charset="0"/>
              <a:cs typeface="MV Boli" panose="02000500030200090000" pitchFamily="2" charset="0"/>
            </a:endParaRPr>
          </a:p>
        </p:txBody>
      </p:sp>
      <p:sp>
        <p:nvSpPr>
          <p:cNvPr id="8" name="Título 1"/>
          <p:cNvSpPr txBox="1">
            <a:spLocks/>
          </p:cNvSpPr>
          <p:nvPr/>
        </p:nvSpPr>
        <p:spPr>
          <a:xfrm>
            <a:off x="7593544" y="2395423"/>
            <a:ext cx="3126047" cy="6929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MV Boli" panose="02000500030200090000" pitchFamily="2" charset="0"/>
                <a:cs typeface="MV Boli" panose="02000500030200090000" pitchFamily="2" charset="0"/>
              </a:rPr>
              <a:t>Sueño</a:t>
            </a:r>
            <a:endParaRPr lang="es-ES" dirty="0">
              <a:latin typeface="MV Boli" panose="02000500030200090000" pitchFamily="2" charset="0"/>
              <a:cs typeface="MV Boli" panose="02000500030200090000" pitchFamily="2" charset="0"/>
            </a:endParaRPr>
          </a:p>
        </p:txBody>
      </p:sp>
      <p:sp>
        <p:nvSpPr>
          <p:cNvPr id="10" name="Título 1"/>
          <p:cNvSpPr txBox="1">
            <a:spLocks/>
          </p:cNvSpPr>
          <p:nvPr/>
        </p:nvSpPr>
        <p:spPr>
          <a:xfrm>
            <a:off x="7097486" y="3088389"/>
            <a:ext cx="2629989" cy="1400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smtClean="0">
                <a:latin typeface="+mn-lt"/>
                <a:cs typeface="MV Boli" panose="02000500030200090000" pitchFamily="2" charset="0"/>
              </a:rPr>
              <a:t>Dormir en horas inusuales</a:t>
            </a:r>
            <a:endParaRPr lang="es-ES" sz="2400" dirty="0">
              <a:latin typeface="+mn-lt"/>
              <a:cs typeface="MV Boli" panose="02000500030200090000" pitchFamily="2" charset="0"/>
            </a:endParaRPr>
          </a:p>
        </p:txBody>
      </p:sp>
      <p:pic>
        <p:nvPicPr>
          <p:cNvPr id="6148" name="Picture 4" descr="Tổng hợp thắc mắc về hóa đơn điện tử cho doanh nghiệ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1006" y="3310308"/>
            <a:ext cx="2971709" cy="297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41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epe\Pictures\Screenshots\Captura de pantalla (154).png"/>
          <p:cNvPicPr/>
          <p:nvPr/>
        </p:nvPicPr>
        <p:blipFill rotWithShape="1">
          <a:blip r:embed="rId2"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223224" y="3228101"/>
            <a:ext cx="4053840" cy="2819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400" dirty="0" smtClean="0">
                <a:latin typeface="+mn-lt"/>
                <a:cs typeface="MV Boli" panose="02000500030200090000" pitchFamily="2" charset="0"/>
              </a:rPr>
              <a:t>Fatiga Intensa</a:t>
            </a:r>
          </a:p>
          <a:p>
            <a:pPr marL="342900" indent="-342900">
              <a:buFont typeface="Arial" panose="020B0604020202020204" pitchFamily="34" charset="0"/>
              <a:buChar char="•"/>
            </a:pPr>
            <a:r>
              <a:rPr lang="es-ES" sz="2400" dirty="0" smtClean="0">
                <a:latin typeface="+mn-lt"/>
                <a:cs typeface="MV Boli" panose="02000500030200090000" pitchFamily="2" charset="0"/>
              </a:rPr>
              <a:t>Muy Enérgico</a:t>
            </a:r>
          </a:p>
          <a:p>
            <a:pPr marL="342900" indent="-342900">
              <a:buFont typeface="Arial" panose="020B0604020202020204" pitchFamily="34" charset="0"/>
              <a:buChar char="•"/>
            </a:pPr>
            <a:r>
              <a:rPr lang="es-ES" sz="2400" dirty="0" smtClean="0">
                <a:latin typeface="+mn-lt"/>
                <a:cs typeface="MV Boli" panose="02000500030200090000" pitchFamily="2" charset="0"/>
              </a:rPr>
              <a:t>Hablar rápido</a:t>
            </a:r>
          </a:p>
          <a:p>
            <a:pPr marL="342900" indent="-342900">
              <a:buFont typeface="Arial" panose="020B0604020202020204" pitchFamily="34" charset="0"/>
              <a:buChar char="•"/>
            </a:pPr>
            <a:r>
              <a:rPr lang="es-ES" sz="2400" dirty="0" smtClean="0">
                <a:latin typeface="+mn-lt"/>
                <a:cs typeface="MV Boli" panose="02000500030200090000" pitchFamily="2" charset="0"/>
              </a:rPr>
              <a:t>Decir cosas sin sentido</a:t>
            </a:r>
          </a:p>
          <a:p>
            <a:pPr marL="342900" indent="-342900">
              <a:buFont typeface="Arial" panose="020B0604020202020204" pitchFamily="34" charset="0"/>
              <a:buChar char="•"/>
            </a:pPr>
            <a:r>
              <a:rPr lang="es-ES" sz="2400" dirty="0" smtClean="0">
                <a:latin typeface="+mn-lt"/>
                <a:cs typeface="MV Boli" panose="02000500030200090000" pitchFamily="2" charset="0"/>
              </a:rPr>
              <a:t>Falta de energía motivación</a:t>
            </a:r>
          </a:p>
          <a:p>
            <a:pPr marL="342900" indent="-342900">
              <a:buFont typeface="Arial" panose="020B0604020202020204" pitchFamily="34" charset="0"/>
              <a:buChar char="•"/>
            </a:pPr>
            <a:r>
              <a:rPr lang="es-ES" sz="2400" dirty="0" smtClean="0">
                <a:latin typeface="+mn-lt"/>
                <a:cs typeface="MV Boli" panose="02000500030200090000" pitchFamily="2" charset="0"/>
              </a:rPr>
              <a:t>Adelgazamiento o aumento de peso</a:t>
            </a:r>
          </a:p>
          <a:p>
            <a:pPr marL="342900" indent="-342900">
              <a:buFont typeface="Arial" panose="020B0604020202020204" pitchFamily="34" charset="0"/>
              <a:buChar char="•"/>
            </a:pPr>
            <a:r>
              <a:rPr lang="es-ES" sz="2400" dirty="0" smtClean="0">
                <a:latin typeface="+mn-lt"/>
                <a:cs typeface="MV Boli" panose="02000500030200090000" pitchFamily="2" charset="0"/>
              </a:rPr>
              <a:t>Ojos rojos</a:t>
            </a:r>
          </a:p>
          <a:p>
            <a:pPr marL="342900" indent="-342900">
              <a:buFont typeface="Arial" panose="020B0604020202020204" pitchFamily="34" charset="0"/>
              <a:buChar char="•"/>
            </a:pPr>
            <a:endParaRPr lang="es-ES" sz="2400" dirty="0">
              <a:latin typeface="+mn-lt"/>
              <a:cs typeface="MV Boli" panose="02000500030200090000" pitchFamily="2" charset="0"/>
            </a:endParaRPr>
          </a:p>
        </p:txBody>
      </p:sp>
      <p:sp>
        <p:nvSpPr>
          <p:cNvPr id="7" name="Título 1"/>
          <p:cNvSpPr txBox="1">
            <a:spLocks/>
          </p:cNvSpPr>
          <p:nvPr/>
        </p:nvSpPr>
        <p:spPr>
          <a:xfrm>
            <a:off x="1515184" y="2159704"/>
            <a:ext cx="3126047" cy="6929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MV Boli" panose="02000500030200090000" pitchFamily="2" charset="0"/>
                <a:cs typeface="MV Boli" panose="02000500030200090000" pitchFamily="2" charset="0"/>
              </a:rPr>
              <a:t>Cuerpo</a:t>
            </a:r>
            <a:endParaRPr lang="es-ES" dirty="0">
              <a:latin typeface="MV Boli" panose="02000500030200090000" pitchFamily="2" charset="0"/>
              <a:cs typeface="MV Boli" panose="02000500030200090000" pitchFamily="2" charset="0"/>
            </a:endParaRPr>
          </a:p>
        </p:txBody>
      </p:sp>
      <p:sp>
        <p:nvSpPr>
          <p:cNvPr id="8" name="Título 1"/>
          <p:cNvSpPr txBox="1">
            <a:spLocks/>
          </p:cNvSpPr>
          <p:nvPr/>
        </p:nvSpPr>
        <p:spPr>
          <a:xfrm>
            <a:off x="7097484" y="1852600"/>
            <a:ext cx="3126047" cy="692966"/>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MV Boli" panose="02000500030200090000" pitchFamily="2" charset="0"/>
                <a:cs typeface="MV Boli" panose="02000500030200090000" pitchFamily="2" charset="0"/>
              </a:rPr>
              <a:t>Pensamiento</a:t>
            </a:r>
            <a:endParaRPr lang="es-ES" dirty="0">
              <a:latin typeface="MV Boli" panose="02000500030200090000" pitchFamily="2" charset="0"/>
              <a:cs typeface="MV Boli" panose="02000500030200090000" pitchFamily="2" charset="0"/>
            </a:endParaRPr>
          </a:p>
        </p:txBody>
      </p:sp>
      <p:sp>
        <p:nvSpPr>
          <p:cNvPr id="10" name="Título 1"/>
          <p:cNvSpPr txBox="1">
            <a:spLocks/>
          </p:cNvSpPr>
          <p:nvPr/>
        </p:nvSpPr>
        <p:spPr>
          <a:xfrm>
            <a:off x="7345512" y="2358917"/>
            <a:ext cx="2629989" cy="2132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smtClean="0">
                <a:latin typeface="+mn-lt"/>
                <a:cs typeface="MV Boli" panose="02000500030200090000" pitchFamily="2" charset="0"/>
              </a:rPr>
              <a:t>Tener una  necesidad muy intensa de consumir, jugar… </a:t>
            </a:r>
            <a:endParaRPr lang="es-ES" sz="2400" dirty="0">
              <a:latin typeface="+mn-lt"/>
              <a:cs typeface="MV Boli" panose="02000500030200090000" pitchFamily="2" charset="0"/>
            </a:endParaRPr>
          </a:p>
        </p:txBody>
      </p:sp>
      <p:pic>
        <p:nvPicPr>
          <p:cNvPr id="8194"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64" y="4491280"/>
            <a:ext cx="4652683" cy="1687607"/>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p:cNvSpPr>
            <a:spLocks noGrp="1"/>
          </p:cNvSpPr>
          <p:nvPr>
            <p:ph type="title"/>
          </p:nvPr>
        </p:nvSpPr>
        <p:spPr>
          <a:xfrm>
            <a:off x="2899953" y="477099"/>
            <a:ext cx="6827521" cy="692966"/>
          </a:xfrm>
          <a:solidFill>
            <a:srgbClr val="C00000"/>
          </a:solidFill>
        </p:spPr>
        <p:txBody>
          <a:bodyPr>
            <a:normAutofit fontScale="90000"/>
          </a:bodyPr>
          <a:lstStyle/>
          <a:p>
            <a:pPr algn="ctr"/>
            <a:r>
              <a:rPr lang="es-ES" b="1" i="1" dirty="0" smtClean="0">
                <a:solidFill>
                  <a:schemeClr val="bg1"/>
                </a:solidFill>
                <a:latin typeface="MV Boli" panose="02000500030200090000" pitchFamily="2" charset="0"/>
                <a:cs typeface="MV Boli" panose="02000500030200090000" pitchFamily="2" charset="0"/>
              </a:rPr>
              <a:t>Síntomas Adicciones</a:t>
            </a:r>
            <a:endParaRPr lang="es-ES" b="1" i="1" dirty="0">
              <a:solidFill>
                <a:schemeClr val="bg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85413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loggang.com : เนยสีฟ้า : 53 - ป้ายสำหรับพิมพ์ข้อความ"/>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235537" y="-179771"/>
            <a:ext cx="4065196" cy="799328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C:\Users\pepe\Pictures\Screenshots\Captura de pantalla (154).png"/>
          <p:cNvPicPr/>
          <p:nvPr/>
        </p:nvPicPr>
        <p:blipFill rotWithShape="1">
          <a:blip r:embed="rId3"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sp>
        <p:nvSpPr>
          <p:cNvPr id="8" name="Título 1"/>
          <p:cNvSpPr txBox="1">
            <a:spLocks/>
          </p:cNvSpPr>
          <p:nvPr/>
        </p:nvSpPr>
        <p:spPr>
          <a:xfrm>
            <a:off x="0" y="3123905"/>
            <a:ext cx="3485348" cy="692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i="1" dirty="0" smtClean="0">
                <a:latin typeface="MV Boli" panose="02000500030200090000" pitchFamily="2" charset="0"/>
                <a:cs typeface="MV Boli" panose="02000500030200090000" pitchFamily="2" charset="0"/>
              </a:rPr>
              <a:t>Comportamiento</a:t>
            </a:r>
            <a:endParaRPr lang="es-ES" sz="3200" b="1" i="1" dirty="0">
              <a:latin typeface="MV Boli" panose="02000500030200090000" pitchFamily="2" charset="0"/>
              <a:cs typeface="MV Boli" panose="02000500030200090000" pitchFamily="2" charset="0"/>
            </a:endParaRPr>
          </a:p>
        </p:txBody>
      </p:sp>
      <p:sp>
        <p:nvSpPr>
          <p:cNvPr id="10" name="Título 1"/>
          <p:cNvSpPr txBox="1">
            <a:spLocks/>
          </p:cNvSpPr>
          <p:nvPr/>
        </p:nvSpPr>
        <p:spPr>
          <a:xfrm>
            <a:off x="4141695" y="2844819"/>
            <a:ext cx="6925235" cy="2132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400" dirty="0" smtClean="0">
                <a:latin typeface="+mn-lt"/>
                <a:cs typeface="MV Boli" panose="02000500030200090000" pitchFamily="2" charset="0"/>
              </a:rPr>
              <a:t>Permanecer mucho tiempo a solas</a:t>
            </a:r>
          </a:p>
          <a:p>
            <a:pPr marL="342900" indent="-342900">
              <a:buFont typeface="Arial" panose="020B0604020202020204" pitchFamily="34" charset="0"/>
              <a:buChar char="•"/>
            </a:pPr>
            <a:r>
              <a:rPr lang="es-ES" sz="2400" dirty="0" smtClean="0">
                <a:latin typeface="+mn-lt"/>
                <a:cs typeface="MV Boli" panose="02000500030200090000" pitchFamily="2" charset="0"/>
              </a:rPr>
              <a:t>Desaliño ( no bañarse, no cambio de ropa o no lavarse los dientes</a:t>
            </a:r>
          </a:p>
          <a:p>
            <a:pPr marL="342900" indent="-342900">
              <a:buFont typeface="Arial" panose="020B0604020202020204" pitchFamily="34" charset="0"/>
              <a:buChar char="•"/>
            </a:pPr>
            <a:r>
              <a:rPr lang="es-ES" sz="2400" dirty="0" smtClean="0">
                <a:latin typeface="+mn-lt"/>
                <a:cs typeface="MV Boli" panose="02000500030200090000" pitchFamily="2" charset="0"/>
              </a:rPr>
              <a:t>Faltar a actividades importantes</a:t>
            </a:r>
          </a:p>
          <a:p>
            <a:pPr marL="342900" indent="-342900">
              <a:buFont typeface="Arial" panose="020B0604020202020204" pitchFamily="34" charset="0"/>
              <a:buChar char="•"/>
            </a:pPr>
            <a:r>
              <a:rPr lang="es-ES" sz="2400" dirty="0" smtClean="0">
                <a:latin typeface="+mn-lt"/>
                <a:cs typeface="MV Boli" panose="02000500030200090000" pitchFamily="2" charset="0"/>
              </a:rPr>
              <a:t>Comer mucho menos de lo usual</a:t>
            </a:r>
          </a:p>
          <a:p>
            <a:pPr marL="342900" indent="-342900">
              <a:buFont typeface="Arial" panose="020B0604020202020204" pitchFamily="34" charset="0"/>
              <a:buChar char="•"/>
            </a:pPr>
            <a:r>
              <a:rPr lang="es-ES" sz="2400" dirty="0" smtClean="0">
                <a:latin typeface="+mn-lt"/>
                <a:cs typeface="MV Boli" panose="02000500030200090000" pitchFamily="2" charset="0"/>
              </a:rPr>
              <a:t>No cumplir con obligaciones o responsabilidades</a:t>
            </a:r>
          </a:p>
          <a:p>
            <a:pPr marL="342900" indent="-342900">
              <a:buFont typeface="Arial" panose="020B0604020202020204" pitchFamily="34" charset="0"/>
              <a:buChar char="•"/>
            </a:pPr>
            <a:r>
              <a:rPr lang="es-ES" sz="2400" dirty="0" smtClean="0">
                <a:latin typeface="+mn-lt"/>
                <a:cs typeface="MV Boli" panose="02000500030200090000" pitchFamily="2" charset="0"/>
              </a:rPr>
              <a:t>Ausentismo escolar</a:t>
            </a:r>
            <a:endParaRPr lang="es-ES" sz="2400" dirty="0">
              <a:latin typeface="+mn-lt"/>
              <a:cs typeface="MV Boli" panose="02000500030200090000" pitchFamily="2" charset="0"/>
            </a:endParaRPr>
          </a:p>
        </p:txBody>
      </p:sp>
      <p:sp>
        <p:nvSpPr>
          <p:cNvPr id="12" name="Título 1"/>
          <p:cNvSpPr>
            <a:spLocks noGrp="1"/>
          </p:cNvSpPr>
          <p:nvPr>
            <p:ph type="title"/>
          </p:nvPr>
        </p:nvSpPr>
        <p:spPr>
          <a:xfrm>
            <a:off x="2899953" y="477099"/>
            <a:ext cx="6827521" cy="692966"/>
          </a:xfrm>
          <a:solidFill>
            <a:srgbClr val="C00000"/>
          </a:solidFill>
        </p:spPr>
        <p:txBody>
          <a:bodyPr>
            <a:normAutofit fontScale="90000"/>
          </a:bodyPr>
          <a:lstStyle/>
          <a:p>
            <a:pPr algn="ctr"/>
            <a:r>
              <a:rPr lang="es-ES" b="1" i="1" dirty="0" smtClean="0">
                <a:solidFill>
                  <a:schemeClr val="bg1"/>
                </a:solidFill>
                <a:latin typeface="MV Boli" panose="02000500030200090000" pitchFamily="2" charset="0"/>
                <a:cs typeface="MV Boli" panose="02000500030200090000" pitchFamily="2" charset="0"/>
              </a:rPr>
              <a:t>Síntomas Adicciones</a:t>
            </a:r>
            <a:endParaRPr lang="es-ES" b="1" i="1" dirty="0">
              <a:solidFill>
                <a:schemeClr val="bg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42982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5817" y="365126"/>
            <a:ext cx="7537270" cy="993412"/>
          </a:xfrm>
        </p:spPr>
        <p:txBody>
          <a:bodyPr>
            <a:normAutofit/>
          </a:bodyPr>
          <a:lstStyle/>
          <a:p>
            <a:r>
              <a:rPr lang="es-ES" dirty="0" smtClean="0">
                <a:latin typeface="MV Boli" panose="02000500030200090000" pitchFamily="2" charset="0"/>
                <a:cs typeface="MV Boli" panose="02000500030200090000" pitchFamily="2" charset="0"/>
              </a:rPr>
              <a:t>Entonces…</a:t>
            </a:r>
            <a:endParaRPr lang="es-ES" dirty="0">
              <a:latin typeface="MV Boli" panose="02000500030200090000" pitchFamily="2" charset="0"/>
              <a:cs typeface="MV Boli" panose="02000500030200090000" pitchFamily="2" charset="0"/>
            </a:endParaRPr>
          </a:p>
        </p:txBody>
      </p:sp>
      <p:pic>
        <p:nvPicPr>
          <p:cNvPr id="4" name="Imagen 3" descr="C:\Users\pepe\Pictures\Screenshots\Captura de pantalla (154).png"/>
          <p:cNvPicPr/>
          <p:nvPr/>
        </p:nvPicPr>
        <p:blipFill rotWithShape="1">
          <a:blip r:embed="rId2"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pic>
        <p:nvPicPr>
          <p:cNvPr id="5" name="Picture 2" descr="Hola: Compartimos una infografía sobre la &quot;Adicciones - Señales para Identificarlas&quot;. Un gran saludo.   Elaboración: Puebla Sana   Enlaces de interés: Hijos – 10 Tips para Educarlos Mejor..."/>
          <p:cNvPicPr>
            <a:picLocks noChangeAspect="1" noChangeArrowheads="1"/>
          </p:cNvPicPr>
          <p:nvPr/>
        </p:nvPicPr>
        <p:blipFill rotWithShape="1">
          <a:blip r:embed="rId3">
            <a:extLst>
              <a:ext uri="{28A0092B-C50C-407E-A947-70E740481C1C}">
                <a14:useLocalDpi xmlns:a14="http://schemas.microsoft.com/office/drawing/2010/main" val="0"/>
              </a:ext>
            </a:extLst>
          </a:blip>
          <a:srcRect l="2918" t="83243" r="-2918" b="-65"/>
          <a:stretch/>
        </p:blipFill>
        <p:spPr bwMode="auto">
          <a:xfrm>
            <a:off x="2178015" y="1523017"/>
            <a:ext cx="7939166" cy="4982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4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Users\pepe\Pictures\Screenshots\Captura de pantalla (154).png"/>
          <p:cNvPicPr/>
          <p:nvPr/>
        </p:nvPicPr>
        <p:blipFill rotWithShape="1">
          <a:blip r:embed="rId2" cstate="print">
            <a:extLst>
              <a:ext uri="{28A0092B-C50C-407E-A947-70E740481C1C}">
                <a14:useLocalDpi xmlns:a14="http://schemas.microsoft.com/office/drawing/2010/main" val="0"/>
              </a:ext>
            </a:extLst>
          </a:blip>
          <a:srcRect l="42511" t="28238" r="42317" b="36932"/>
          <a:stretch/>
        </p:blipFill>
        <p:spPr bwMode="auto">
          <a:xfrm>
            <a:off x="579782" y="218956"/>
            <a:ext cx="1235956" cy="1369376"/>
          </a:xfrm>
          <a:prstGeom prst="rect">
            <a:avLst/>
          </a:prstGeom>
          <a:noFill/>
          <a:ln>
            <a:noFill/>
          </a:ln>
          <a:extLst>
            <a:ext uri="{53640926-AAD7-44D8-BBD7-CCE9431645EC}">
              <a14:shadowObscured xmlns:a14="http://schemas.microsoft.com/office/drawing/2010/main"/>
            </a:ext>
          </a:extLst>
        </p:spPr>
      </p:pic>
      <p:pic>
        <p:nvPicPr>
          <p:cNvPr id="2" name="Picture 2" descr="#AseraAC  proporcionamos un tratamiento adecuado y accesible para las personas con problemas de alcohol."/>
          <p:cNvPicPr>
            <a:picLocks noChangeAspect="1" noChangeArrowheads="1"/>
          </p:cNvPicPr>
          <p:nvPr/>
        </p:nvPicPr>
        <p:blipFill rotWithShape="1">
          <a:blip r:embed="rId3">
            <a:extLst>
              <a:ext uri="{28A0092B-C50C-407E-A947-70E740481C1C}">
                <a14:useLocalDpi xmlns:a14="http://schemas.microsoft.com/office/drawing/2010/main" val="0"/>
              </a:ext>
            </a:extLst>
          </a:blip>
          <a:srcRect t="18190" b="11859"/>
          <a:stretch/>
        </p:blipFill>
        <p:spPr bwMode="auto">
          <a:xfrm>
            <a:off x="4859383" y="2325186"/>
            <a:ext cx="5372100" cy="297833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946366" y="463761"/>
            <a:ext cx="9825446" cy="115016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i="1" smtClean="0">
                <a:latin typeface="MV Boli" panose="02000500030200090000" pitchFamily="2" charset="0"/>
                <a:cs typeface="MV Boli" panose="02000500030200090000" pitchFamily="2" charset="0"/>
              </a:rPr>
              <a:t>Las Adicciones destruyen nuestra vida</a:t>
            </a:r>
            <a:endParaRPr lang="es-ES" b="1" i="1" dirty="0">
              <a:latin typeface="MV Boli" panose="02000500030200090000" pitchFamily="2" charset="0"/>
              <a:cs typeface="MV Boli" panose="02000500030200090000" pitchFamily="2" charset="0"/>
            </a:endParaRPr>
          </a:p>
        </p:txBody>
      </p:sp>
      <p:sp>
        <p:nvSpPr>
          <p:cNvPr id="6" name="Título 1"/>
          <p:cNvSpPr txBox="1">
            <a:spLocks/>
          </p:cNvSpPr>
          <p:nvPr/>
        </p:nvSpPr>
        <p:spPr>
          <a:xfrm>
            <a:off x="1358538" y="3085040"/>
            <a:ext cx="3030582" cy="72931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i="1" dirty="0" smtClean="0">
                <a:latin typeface="MV Boli" panose="02000500030200090000" pitchFamily="2" charset="0"/>
                <a:cs typeface="MV Boli" panose="02000500030200090000" pitchFamily="2" charset="0"/>
              </a:rPr>
              <a:t>El Alcohol</a:t>
            </a:r>
            <a:endParaRPr lang="es-ES" b="1" i="1"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011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75828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6023" y="3125153"/>
            <a:ext cx="2873829" cy="1150166"/>
          </a:xfrm>
        </p:spPr>
        <p:txBody>
          <a:bodyPr>
            <a:normAutofit/>
          </a:bodyPr>
          <a:lstStyle/>
          <a:p>
            <a:r>
              <a:rPr lang="es-ES" b="1" i="1" dirty="0" smtClean="0">
                <a:latin typeface="MV Boli" panose="02000500030200090000" pitchFamily="2" charset="0"/>
                <a:cs typeface="MV Boli" panose="02000500030200090000" pitchFamily="2" charset="0"/>
              </a:rPr>
              <a:t>El Tabaco</a:t>
            </a:r>
            <a:endParaRPr lang="es-ES" b="1" i="1" dirty="0">
              <a:latin typeface="MV Boli" panose="02000500030200090000" pitchFamily="2" charset="0"/>
              <a:cs typeface="MV Boli" panose="02000500030200090000" pitchFamily="2" charset="0"/>
            </a:endParaRPr>
          </a:p>
        </p:txBody>
      </p:sp>
      <p:pic>
        <p:nvPicPr>
          <p:cNvPr id="5" name="Imagen 4" descr="C:\Users\pepe\Pictures\Screenshots\Captura de pantalla (154).png"/>
          <p:cNvPicPr/>
          <p:nvPr/>
        </p:nvPicPr>
        <p:blipFill rotWithShape="1">
          <a:blip r:embed="rId2" cstate="print">
            <a:extLst>
              <a:ext uri="{28A0092B-C50C-407E-A947-70E740481C1C}">
                <a14:useLocalDpi xmlns:a14="http://schemas.microsoft.com/office/drawing/2010/main" val="0"/>
              </a:ext>
            </a:extLst>
          </a:blip>
          <a:srcRect l="42511" t="28238" r="42317" b="36932"/>
          <a:stretch/>
        </p:blipFill>
        <p:spPr bwMode="auto">
          <a:xfrm>
            <a:off x="710410" y="414898"/>
            <a:ext cx="1235956" cy="1369376"/>
          </a:xfrm>
          <a:prstGeom prst="rect">
            <a:avLst/>
          </a:prstGeom>
          <a:noFill/>
          <a:ln>
            <a:noFill/>
          </a:ln>
          <a:extLst>
            <a:ext uri="{53640926-AAD7-44D8-BBD7-CCE9431645EC}">
              <a14:shadowObscured xmlns:a14="http://schemas.microsoft.com/office/drawing/2010/main"/>
            </a:ext>
          </a:extLst>
        </p:spPr>
      </p:pic>
      <p:pic>
        <p:nvPicPr>
          <p:cNvPr id="3074" name="Picture 2" descr="Tabaco: efectos de la nicotina en el cerebro y el cuerp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8569" y="414898"/>
            <a:ext cx="6467294" cy="621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968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195</Words>
  <Application>Microsoft Office PowerPoint</Application>
  <PresentationFormat>Panorámica</PresentationFormat>
  <Paragraphs>37</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Light</vt:lpstr>
      <vt:lpstr>Catamaran</vt:lpstr>
      <vt:lpstr>Helvetica</vt:lpstr>
      <vt:lpstr>Ink Free</vt:lpstr>
      <vt:lpstr>MV Boli</vt:lpstr>
      <vt:lpstr>Tema de Office</vt:lpstr>
      <vt:lpstr>ADICCIONES</vt:lpstr>
      <vt:lpstr>¿Qué es una Adicción?</vt:lpstr>
      <vt:lpstr>Síntomas Adicciones</vt:lpstr>
      <vt:lpstr>Síntomas Adicciones</vt:lpstr>
      <vt:lpstr>Síntomas Adicciones</vt:lpstr>
      <vt:lpstr>Entonces…</vt:lpstr>
      <vt:lpstr>Presentación de PowerPoint</vt:lpstr>
      <vt:lpstr>Presentación de PowerPoint</vt:lpstr>
      <vt:lpstr>El Tabaco</vt:lpstr>
      <vt:lpstr>Componentes del Cigarrillo</vt:lpstr>
      <vt:lpstr>Las Adicciones destruyen nuestra vida</vt:lpstr>
      <vt:lpstr>Seguridad en redes sociales</vt:lpstr>
      <vt:lpstr>Presentación de PowerPoint</vt:lpstr>
      <vt:lpstr>Las adicciones te alejan de lo más importante…  … Tú Mismo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ADICCIONES</dc:title>
  <dc:creator>Windows User</dc:creator>
  <cp:lastModifiedBy>María Paz Carcey</cp:lastModifiedBy>
  <cp:revision>23</cp:revision>
  <dcterms:created xsi:type="dcterms:W3CDTF">2020-08-14T13:25:37Z</dcterms:created>
  <dcterms:modified xsi:type="dcterms:W3CDTF">2021-05-17T15:45:28Z</dcterms:modified>
</cp:coreProperties>
</file>